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E30"/>
    <a:srgbClr val="6B8D49"/>
    <a:srgbClr val="713605"/>
    <a:srgbClr val="F0BF34"/>
    <a:srgbClr val="6893C6"/>
    <a:srgbClr val="0099FF"/>
    <a:srgbClr val="9999FF"/>
    <a:srgbClr val="CC99FF"/>
    <a:srgbClr val="FF9966"/>
    <a:srgbClr val="E5C3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E5009-5995-459A-827B-420A5B1CD56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BE3BE-1308-4895-A518-37D3D1AEB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28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3BE-1308-4895-A518-37D3D1AEB5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62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21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73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86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5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89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72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05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7F9D-8834-47C7-B350-83A3CF503F4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8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3241950" cy="264320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46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У Вас родился первый ребенок!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3643314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Какие меры социальной поддержки Вам положены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003982"/>
            <a:ext cx="385765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+mj-lt"/>
              </a:rPr>
              <a:t>Чтобы получить указанные меры социальной поддержки, необходимо обратиться в учреждение социального обслуживания по месту жительства или в МФЦ                                                                                                              (тел.</a:t>
            </a:r>
            <a:r>
              <a:rPr lang="en-US" sz="1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000" b="1" dirty="0" smtClean="0">
                <a:solidFill>
                  <a:srgbClr val="C00000"/>
                </a:solidFill>
                <a:latin typeface="+mj-lt"/>
              </a:rPr>
              <a:t>горячей линии управления социальной защиты и семейной политики области – (4752) 78-62-00)</a:t>
            </a:r>
            <a:endParaRPr lang="ru-RU" sz="1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2844" y="1545734"/>
            <a:ext cx="33575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Единовременное пособие при  рождении ребенка – </a:t>
            </a:r>
            <a:r>
              <a:rPr lang="ru-RU" sz="1200" b="1" dirty="0" smtClean="0">
                <a:solidFill>
                  <a:srgbClr val="C00000"/>
                </a:solidFill>
              </a:rPr>
              <a:t>18 004,12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3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  </a:t>
            </a:r>
            <a:r>
              <a:rPr lang="ru-RU" sz="1200" u="sng" dirty="0" smtClean="0">
                <a:solidFill>
                  <a:srgbClr val="002060"/>
                </a:solidFill>
              </a:rPr>
              <a:t>неработающим </a:t>
            </a:r>
            <a:r>
              <a:rPr lang="ru-RU" sz="1200" dirty="0" smtClean="0">
                <a:solidFill>
                  <a:srgbClr val="002060"/>
                </a:solidFill>
              </a:rPr>
              <a:t>     –  </a:t>
            </a:r>
            <a:r>
              <a:rPr lang="ru-RU" sz="1200" b="1" dirty="0" smtClean="0">
                <a:solidFill>
                  <a:srgbClr val="C00000"/>
                </a:solidFill>
              </a:rPr>
              <a:t>3 375,77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3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Ежемесячная выплата в связи с рождением (усыновлением) первого ребенка                             (от 0 до 3 лет) – </a:t>
            </a:r>
            <a:r>
              <a:rPr lang="ru-RU" sz="1200" b="1" dirty="0" smtClean="0">
                <a:solidFill>
                  <a:srgbClr val="C00000"/>
                </a:solidFill>
              </a:rPr>
              <a:t>9 490 рублей   </a:t>
            </a:r>
            <a:r>
              <a:rPr lang="ru-RU" sz="1600" b="1" strike="sngStrike" dirty="0" smtClean="0">
                <a:solidFill>
                  <a:srgbClr val="713605"/>
                </a:solidFill>
              </a:rPr>
              <a:t>Р</a:t>
            </a:r>
          </a:p>
          <a:p>
            <a:pPr algn="just">
              <a:buFont typeface="Wingdings" pitchFamily="2" charset="2"/>
              <a:buChar char="v"/>
            </a:pPr>
            <a:endParaRPr lang="ru-RU" sz="3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Ежемесячное пособие по уходу за первым ребенком в возрасте от 1,5 до 3лет, рожденным матерью до 25 лет – </a:t>
            </a:r>
            <a:r>
              <a:rPr lang="ru-RU" sz="1200" b="1" dirty="0" smtClean="0">
                <a:solidFill>
                  <a:srgbClr val="C00000"/>
                </a:solidFill>
              </a:rPr>
              <a:t>3 000 рублей</a:t>
            </a:r>
          </a:p>
          <a:p>
            <a:pPr algn="just">
              <a:buFont typeface="Wingdings" pitchFamily="2" charset="2"/>
              <a:buChar char="v"/>
            </a:pPr>
            <a:endParaRPr lang="ru-RU" sz="3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Ежемесячная выплата на детей от 3  до 7 лет – </a:t>
            </a:r>
            <a:r>
              <a:rPr lang="ru-RU" sz="1200" b="1" dirty="0" smtClean="0">
                <a:solidFill>
                  <a:srgbClr val="C00000"/>
                </a:solidFill>
              </a:rPr>
              <a:t>4745 рублей </a:t>
            </a:r>
            <a:r>
              <a:rPr lang="ru-RU" sz="1200" dirty="0" smtClean="0">
                <a:solidFill>
                  <a:srgbClr val="C00000"/>
                </a:solidFill>
              </a:rPr>
              <a:t>(с 2020 года)   </a:t>
            </a:r>
            <a:r>
              <a:rPr lang="ru-RU" sz="1600" b="1" strike="sngStrike" dirty="0" smtClean="0">
                <a:solidFill>
                  <a:srgbClr val="713605"/>
                </a:solidFill>
              </a:rPr>
              <a:t>Р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Пособие на ребенка (от 0 до 16 лет):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минимальный размер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198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ребенка-инвалида</a:t>
            </a:r>
            <a:r>
              <a:rPr lang="ru-RU" sz="1200" dirty="0" smtClean="0">
                <a:solidFill>
                  <a:srgbClr val="002060"/>
                </a:solidFill>
              </a:rPr>
              <a:t>  - </a:t>
            </a:r>
            <a:r>
              <a:rPr lang="ru-RU" sz="1200" b="1" dirty="0" smtClean="0">
                <a:solidFill>
                  <a:srgbClr val="C00000"/>
                </a:solidFill>
              </a:rPr>
              <a:t>266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 одинокой матери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371 рубль;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на ребенка, родители которого уклоняются                от уплаты алиментов </a:t>
            </a:r>
            <a:r>
              <a:rPr lang="ru-RU" sz="1200" dirty="0" smtClean="0">
                <a:solidFill>
                  <a:srgbClr val="002060"/>
                </a:solidFill>
              </a:rPr>
              <a:t>- </a:t>
            </a:r>
            <a:r>
              <a:rPr lang="ru-RU" sz="1200" b="1" dirty="0" smtClean="0">
                <a:solidFill>
                  <a:srgbClr val="C00000"/>
                </a:solidFill>
              </a:rPr>
              <a:t>371 рубль    </a:t>
            </a:r>
            <a:r>
              <a:rPr lang="ru-RU" sz="1600" b="1" strike="sngStrike" dirty="0" smtClean="0">
                <a:solidFill>
                  <a:srgbClr val="713605"/>
                </a:solidFill>
              </a:rPr>
              <a:t>Р</a:t>
            </a:r>
          </a:p>
          <a:p>
            <a:pPr algn="just"/>
            <a:endParaRPr lang="ru-RU" sz="3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Компенсация платы за присмотр и уход за детьми в ДОУ – </a:t>
            </a:r>
            <a:r>
              <a:rPr lang="ru-RU" sz="1200" b="1" dirty="0" smtClean="0">
                <a:solidFill>
                  <a:srgbClr val="C00000"/>
                </a:solidFill>
              </a:rPr>
              <a:t>20% </a:t>
            </a:r>
            <a:r>
              <a:rPr lang="ru-RU" sz="1200" i="1" dirty="0" smtClean="0">
                <a:solidFill>
                  <a:srgbClr val="002060"/>
                </a:solidFill>
              </a:rPr>
              <a:t>от среднего размера платы по области (1410 рублей)</a:t>
            </a:r>
            <a:endParaRPr 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1643050"/>
            <a:ext cx="288146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</a:t>
            </a:r>
            <a:r>
              <a:rPr lang="ru-RU" sz="1200" u="sng" dirty="0" smtClean="0">
                <a:solidFill>
                  <a:srgbClr val="002060"/>
                </a:solidFill>
              </a:rPr>
              <a:t>работающим</a:t>
            </a:r>
            <a:r>
              <a:rPr lang="ru-RU" sz="1200" dirty="0" smtClean="0">
                <a:solidFill>
                  <a:srgbClr val="002060"/>
                </a:solidFill>
              </a:rPr>
              <a:t>  –  </a:t>
            </a:r>
            <a:r>
              <a:rPr lang="ru-RU" sz="1200" b="1" dirty="0" smtClean="0">
                <a:solidFill>
                  <a:srgbClr val="C00000"/>
                </a:solidFill>
              </a:rPr>
              <a:t>40%</a:t>
            </a:r>
            <a:r>
              <a:rPr lang="ru-RU" sz="1200" dirty="0" smtClean="0">
                <a:solidFill>
                  <a:srgbClr val="002060"/>
                </a:solidFill>
              </a:rPr>
              <a:t> от среднего заработка, на который начисляются страховые взносы на обязательное социальное страхование на случай временной нетрудоспособностью в связи с материнством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к работодателю)</a:t>
            </a:r>
            <a:r>
              <a:rPr lang="ru-RU" sz="1200" b="1" strike="sngStrike" dirty="0" smtClean="0"/>
              <a:t> </a:t>
            </a:r>
            <a:endParaRPr lang="ru-RU" sz="1200" dirty="0" smtClean="0">
              <a:solidFill>
                <a:srgbClr val="FFC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i="1" dirty="0" smtClean="0">
              <a:solidFill>
                <a:srgbClr val="002060"/>
              </a:solidFill>
            </a:endParaRPr>
          </a:p>
          <a:p>
            <a:pPr algn="just"/>
            <a:endParaRPr lang="ru-RU" sz="800" u="sng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Обеспечение детей полноценным питанием  в возрасте  до 3 лет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в мед. учреждение)    </a:t>
            </a:r>
            <a:r>
              <a:rPr lang="ru-RU" sz="1600" b="1" strike="sngStrike" dirty="0" smtClean="0">
                <a:solidFill>
                  <a:srgbClr val="713605"/>
                </a:solidFill>
              </a:rPr>
              <a:t>Р</a:t>
            </a:r>
          </a:p>
          <a:p>
            <a:pPr algn="just"/>
            <a:endParaRPr lang="ru-RU" sz="1200" b="1" i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Обеспечение бесплатным горячим питанием учеников с первого по четвёртый класс </a:t>
            </a:r>
            <a:r>
              <a:rPr lang="ru-RU" sz="1200" dirty="0" smtClean="0">
                <a:solidFill>
                  <a:srgbClr val="C00000"/>
                </a:solidFill>
              </a:rPr>
              <a:t>(с 2020 года) </a:t>
            </a:r>
            <a:r>
              <a:rPr lang="ru-RU" sz="1200" i="1" dirty="0" smtClean="0">
                <a:solidFill>
                  <a:srgbClr val="002060"/>
                </a:solidFill>
              </a:rPr>
              <a:t>обращаться в образовательную организацию)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just"/>
            <a:endParaRPr lang="ru-RU" sz="500" i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Материнский (семейный) капитал  при рождении первого ребенка в семье </a:t>
            </a:r>
            <a:r>
              <a:rPr lang="ru-RU" sz="1200" dirty="0" smtClean="0">
                <a:solidFill>
                  <a:srgbClr val="002060"/>
                </a:solidFill>
              </a:rPr>
              <a:t>– </a:t>
            </a:r>
            <a:r>
              <a:rPr lang="ru-RU" sz="1200" b="1" dirty="0" smtClean="0">
                <a:solidFill>
                  <a:srgbClr val="C00000"/>
                </a:solidFill>
              </a:rPr>
              <a:t>466 617 </a:t>
            </a:r>
            <a:r>
              <a:rPr lang="ru-RU" sz="1200" dirty="0" smtClean="0">
                <a:solidFill>
                  <a:srgbClr val="C00000"/>
                </a:solidFill>
              </a:rPr>
              <a:t>рублей (с 2020 года) </a:t>
            </a:r>
            <a:endParaRPr 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143636" y="428604"/>
            <a:ext cx="2812848" cy="110647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иными учреждениями (организациями):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14282" y="428604"/>
            <a:ext cx="2786082" cy="110647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органами социальной защиты: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5772" y="6472526"/>
            <a:ext cx="3581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- мера предоставляется в зависимости от дохода семьи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5338" y="6072206"/>
            <a:ext cx="361453" cy="34124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490974" y="6429396"/>
            <a:ext cx="293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trike="sngStrike" dirty="0" smtClean="0">
                <a:solidFill>
                  <a:srgbClr val="713605"/>
                </a:solidFill>
              </a:rPr>
              <a:t>Р</a:t>
            </a:r>
            <a:endParaRPr lang="ru-RU" sz="1600" b="1" strike="sngStrike" dirty="0">
              <a:solidFill>
                <a:srgbClr val="713605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520376" y="6481152"/>
            <a:ext cx="233014" cy="232174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7" name="Овал 46"/>
          <p:cNvSpPr/>
          <p:nvPr/>
        </p:nvSpPr>
        <p:spPr>
          <a:xfrm>
            <a:off x="2446112" y="5223576"/>
            <a:ext cx="233014" cy="232174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8" name="Овал 47"/>
          <p:cNvSpPr/>
          <p:nvPr/>
        </p:nvSpPr>
        <p:spPr>
          <a:xfrm>
            <a:off x="2045792" y="4063316"/>
            <a:ext cx="233014" cy="232174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9" name="Овал 48"/>
          <p:cNvSpPr/>
          <p:nvPr/>
        </p:nvSpPr>
        <p:spPr>
          <a:xfrm>
            <a:off x="2177612" y="3000372"/>
            <a:ext cx="233014" cy="232174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1" name="Овал 50"/>
          <p:cNvSpPr/>
          <p:nvPr/>
        </p:nvSpPr>
        <p:spPr>
          <a:xfrm>
            <a:off x="8509716" y="4374946"/>
            <a:ext cx="233014" cy="232174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3697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46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У Вас родился второй ребенок!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4214818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Какие меры социальной поддержки Вам положены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298780"/>
            <a:ext cx="35719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+mj-lt"/>
              </a:rPr>
              <a:t>Чтобы получить указанные меры социальной поддержки, необходимо обратиться в учреждение социального обслуживания по месту жительства или в МФЦ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C00000"/>
                </a:solidFill>
              </a:rPr>
              <a:t>(тел.</a:t>
            </a:r>
            <a:r>
              <a:rPr lang="en-US" sz="1000" b="1" dirty="0" smtClean="0">
                <a:solidFill>
                  <a:srgbClr val="C00000"/>
                </a:solidFill>
              </a:rPr>
              <a:t> </a:t>
            </a:r>
            <a:r>
              <a:rPr lang="ru-RU" sz="1000" b="1" dirty="0" smtClean="0">
                <a:solidFill>
                  <a:srgbClr val="C00000"/>
                </a:solidFill>
              </a:rPr>
              <a:t>горячей линии управления социальной защиты и семейной политики области – (4752) 78-62-00)</a:t>
            </a:r>
            <a:endParaRPr lang="ru-RU" sz="1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76686" y="465136"/>
            <a:ext cx="3027162" cy="110647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органами социальной защиты: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228184" y="481734"/>
            <a:ext cx="2808553" cy="116131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иными учреждениями (организациями):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571612"/>
            <a:ext cx="32147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Единовременное пособие при 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рождении ребенка – </a:t>
            </a:r>
            <a:r>
              <a:rPr lang="ru-RU" sz="1200" b="1" dirty="0" smtClean="0">
                <a:solidFill>
                  <a:srgbClr val="C00000"/>
                </a:solidFill>
              </a:rPr>
              <a:t>18 004,12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ребенком до достижение им возраста 1,5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лет  </a:t>
            </a:r>
            <a:r>
              <a:rPr lang="ru-RU" sz="1200" u="sng" dirty="0" smtClean="0">
                <a:solidFill>
                  <a:srgbClr val="002060"/>
                </a:solidFill>
              </a:rPr>
              <a:t>неработающим </a:t>
            </a:r>
            <a:r>
              <a:rPr lang="ru-RU" sz="1200" dirty="0" smtClean="0">
                <a:solidFill>
                  <a:srgbClr val="002060"/>
                </a:solidFill>
              </a:rPr>
              <a:t>     –  </a:t>
            </a:r>
            <a:r>
              <a:rPr lang="ru-RU" sz="1200" b="1" dirty="0" smtClean="0">
                <a:solidFill>
                  <a:srgbClr val="C00000"/>
                </a:solidFill>
              </a:rPr>
              <a:t>6 751,54 рублей</a:t>
            </a:r>
          </a:p>
          <a:p>
            <a:pPr marL="171450" indent="-171450" algn="just"/>
            <a:endParaRPr lang="ru-RU" sz="500" b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Ежемесячная выплата на детей от 3 до 7 лет – </a:t>
            </a:r>
            <a:r>
              <a:rPr lang="ru-RU" sz="1200" b="1" dirty="0" smtClean="0">
                <a:solidFill>
                  <a:srgbClr val="C00000"/>
                </a:solidFill>
              </a:rPr>
              <a:t>4745 рублей </a:t>
            </a:r>
            <a:r>
              <a:rPr lang="ru-RU" sz="1200" dirty="0" smtClean="0">
                <a:solidFill>
                  <a:srgbClr val="C00000"/>
                </a:solidFill>
              </a:rPr>
              <a:t>(с 2020 года)  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itchFamily="2" charset="2"/>
              <a:buChar char="v"/>
            </a:pPr>
            <a:endParaRPr lang="ru-RU" sz="5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Пособие на ребенка (от 0 до 16 лет):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минимальный размер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198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ребенка-инвалида</a:t>
            </a:r>
            <a:r>
              <a:rPr lang="ru-RU" sz="1200" dirty="0" smtClean="0">
                <a:solidFill>
                  <a:srgbClr val="002060"/>
                </a:solidFill>
              </a:rPr>
              <a:t>  - </a:t>
            </a:r>
            <a:r>
              <a:rPr lang="ru-RU" sz="1200" b="1" dirty="0" smtClean="0">
                <a:solidFill>
                  <a:srgbClr val="C00000"/>
                </a:solidFill>
              </a:rPr>
              <a:t>266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 одинокой матери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371 рубль;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на ребенка, родители которого уклоняются от уплаты алиментов </a:t>
            </a:r>
            <a:r>
              <a:rPr lang="ru-RU" sz="1200" dirty="0" smtClean="0">
                <a:solidFill>
                  <a:srgbClr val="002060"/>
                </a:solidFill>
              </a:rPr>
              <a:t>- </a:t>
            </a:r>
            <a:r>
              <a:rPr lang="ru-RU" sz="1200" b="1" dirty="0" smtClean="0">
                <a:solidFill>
                  <a:srgbClr val="C00000"/>
                </a:solidFill>
              </a:rPr>
              <a:t>371 рубль</a:t>
            </a:r>
            <a:endParaRPr lang="ru-RU" sz="1200" u="sng" dirty="0" smtClean="0">
              <a:solidFill>
                <a:srgbClr val="C00000"/>
              </a:solidFill>
            </a:endParaRP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Компенсация платы за присмотр и уход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за детьми в ДОУ – </a:t>
            </a:r>
            <a:r>
              <a:rPr lang="ru-RU" sz="1200" b="1" i="1" dirty="0" smtClean="0">
                <a:solidFill>
                  <a:srgbClr val="C00000"/>
                </a:solidFill>
              </a:rPr>
              <a:t>50%</a:t>
            </a:r>
            <a:r>
              <a:rPr lang="ru-RU" sz="1200" i="1" dirty="0" smtClean="0">
                <a:solidFill>
                  <a:srgbClr val="002060"/>
                </a:solidFill>
              </a:rPr>
              <a:t> от среднего</a:t>
            </a:r>
          </a:p>
          <a:p>
            <a:pPr marL="171450" indent="-171450" algn="just"/>
            <a:r>
              <a:rPr lang="ru-RU" sz="1200" i="1" dirty="0" smtClean="0">
                <a:solidFill>
                  <a:srgbClr val="002060"/>
                </a:solidFill>
              </a:rPr>
              <a:t> размера платы по области (1410 рублей)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i="1" dirty="0" smtClean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1617173"/>
            <a:ext cx="316721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</a:t>
            </a:r>
            <a:r>
              <a:rPr lang="ru-RU" sz="1200" u="sng" dirty="0" smtClean="0">
                <a:solidFill>
                  <a:srgbClr val="002060"/>
                </a:solidFill>
              </a:rPr>
              <a:t>работающим</a:t>
            </a:r>
            <a:r>
              <a:rPr lang="ru-RU" sz="1200" dirty="0" smtClean="0">
                <a:solidFill>
                  <a:srgbClr val="002060"/>
                </a:solidFill>
              </a:rPr>
              <a:t>  –  </a:t>
            </a:r>
            <a:r>
              <a:rPr lang="ru-RU" sz="1200" b="1" dirty="0" smtClean="0">
                <a:solidFill>
                  <a:srgbClr val="C00000"/>
                </a:solidFill>
              </a:rPr>
              <a:t>40%</a:t>
            </a:r>
            <a:r>
              <a:rPr lang="ru-RU" sz="1200" dirty="0" smtClean="0">
                <a:solidFill>
                  <a:srgbClr val="002060"/>
                </a:solidFill>
              </a:rPr>
              <a:t> от среднего заработка, на который начисляются страховые взносы на обязательное социальное страхование на случай временной нетрудоспособностью в связи с материнством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к работодателю)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Ежемесячная         выплата в    связи        с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    рождением (усыновлением) второго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    ребенка  (от 0 до 3 лет) – </a:t>
            </a:r>
            <a:r>
              <a:rPr lang="ru-RU" sz="1200" b="1" dirty="0" smtClean="0">
                <a:solidFill>
                  <a:srgbClr val="C00000"/>
                </a:solidFill>
              </a:rPr>
              <a:t>9 490 рублей</a:t>
            </a:r>
          </a:p>
          <a:p>
            <a:pPr marL="171450" indent="-171450" algn="just"/>
            <a:r>
              <a:rPr lang="ru-RU" sz="1200" i="1" dirty="0" smtClean="0">
                <a:solidFill>
                  <a:srgbClr val="002060"/>
                </a:solidFill>
              </a:rPr>
              <a:t>    (из средств материнского капитала)</a:t>
            </a:r>
          </a:p>
          <a:p>
            <a:pPr marL="171450" indent="-17145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Обеспечение детей полноценным питанием  в возрасте  до 3 лет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в </a:t>
            </a:r>
            <a:r>
              <a:rPr lang="ru-RU" sz="1200" i="1" dirty="0" err="1" smtClean="0">
                <a:solidFill>
                  <a:srgbClr val="002060"/>
                </a:solidFill>
              </a:rPr>
              <a:t>мед.учреждение</a:t>
            </a:r>
            <a:r>
              <a:rPr lang="ru-RU" sz="1200" i="1" dirty="0" smtClean="0">
                <a:solidFill>
                  <a:srgbClr val="002060"/>
                </a:solidFill>
              </a:rPr>
              <a:t>)</a:t>
            </a:r>
          </a:p>
          <a:p>
            <a:pPr marL="171450" indent="-17145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Обеспечение бесплатным горячим питанием учеников с первого по четвёртый класс </a:t>
            </a:r>
            <a:r>
              <a:rPr lang="ru-RU" sz="1200" dirty="0" smtClean="0">
                <a:solidFill>
                  <a:srgbClr val="C00000"/>
                </a:solidFill>
              </a:rPr>
              <a:t>(с 2020 года) </a:t>
            </a:r>
            <a:r>
              <a:rPr lang="ru-RU" sz="1200" dirty="0" smtClean="0">
                <a:solidFill>
                  <a:srgbClr val="002060"/>
                </a:solidFill>
              </a:rPr>
              <a:t>(</a:t>
            </a:r>
            <a:r>
              <a:rPr lang="ru-RU" sz="1200" i="1" dirty="0" smtClean="0">
                <a:solidFill>
                  <a:srgbClr val="002060"/>
                </a:solidFill>
              </a:rPr>
              <a:t>обращаться в образовательную организацию)</a:t>
            </a:r>
          </a:p>
          <a:p>
            <a:pPr marL="171450" indent="-17145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375B2F"/>
                </a:solidFill>
              </a:rPr>
              <a:t>Материнский (семейный) капитал –                </a:t>
            </a:r>
            <a:r>
              <a:rPr lang="ru-RU" sz="1200" b="1" dirty="0" smtClean="0">
                <a:solidFill>
                  <a:srgbClr val="C00000"/>
                </a:solidFill>
              </a:rPr>
              <a:t>616 617 рублей </a:t>
            </a:r>
          </a:p>
          <a:p>
            <a:pPr marL="171450" indent="-171450" algn="just">
              <a:buFont typeface="Wingdings" pitchFamily="2" charset="2"/>
              <a:buChar char="v"/>
            </a:pPr>
            <a:endParaRPr lang="ru-RU" sz="300" i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375B2F"/>
                </a:solidFill>
              </a:rPr>
              <a:t>Предоставление ипотечного кредита (займа) по льготной процентной ставке </a:t>
            </a:r>
            <a:r>
              <a:rPr lang="ru-RU" sz="1200" b="1" dirty="0" smtClean="0">
                <a:solidFill>
                  <a:srgbClr val="C00000"/>
                </a:solidFill>
              </a:rPr>
              <a:t>6%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rgbClr val="375B2F"/>
                </a:solidFill>
              </a:rPr>
              <a:t>годовых  (обращаться в кредитную организацию)</a:t>
            </a:r>
            <a:endParaRPr lang="ru-RU" sz="800" b="1" dirty="0" smtClean="0">
              <a:solidFill>
                <a:srgbClr val="002060"/>
              </a:solidFill>
            </a:endParaRPr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6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785794"/>
            <a:ext cx="2800410" cy="28750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1020" y="5678082"/>
            <a:ext cx="303003" cy="2860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6041" y="3745490"/>
            <a:ext cx="325116" cy="30694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1600" y="6446648"/>
            <a:ext cx="3643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- мера предоставляется в зависимости от дохода семьи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298" y="2857496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trike="sngStrike" dirty="0" smtClean="0">
                <a:solidFill>
                  <a:srgbClr val="713605"/>
                </a:solidFill>
              </a:rPr>
              <a:t>Р</a:t>
            </a:r>
            <a:endParaRPr lang="ru-RU" sz="1600" b="1" strike="sngStrike" dirty="0">
              <a:solidFill>
                <a:srgbClr val="71360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0348" y="404606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trike="sngStrike" dirty="0" smtClean="0">
                <a:solidFill>
                  <a:srgbClr val="713605"/>
                </a:solidFill>
              </a:rPr>
              <a:t>Р</a:t>
            </a:r>
            <a:endParaRPr lang="ru-RU" sz="1600" b="1" strike="sngStrike" dirty="0">
              <a:solidFill>
                <a:srgbClr val="713605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285985" y="4100250"/>
            <a:ext cx="233014" cy="232174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7" name="Овал 36"/>
          <p:cNvSpPr/>
          <p:nvPr/>
        </p:nvSpPr>
        <p:spPr>
          <a:xfrm>
            <a:off x="514856" y="6474955"/>
            <a:ext cx="236901" cy="236047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trike="sngStrike" dirty="0" smtClean="0">
                <a:solidFill>
                  <a:srgbClr val="713605"/>
                </a:solidFill>
              </a:rPr>
              <a:t>Р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86776" y="435526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trike="sngStrike" dirty="0" smtClean="0">
                <a:solidFill>
                  <a:srgbClr val="713605"/>
                </a:solidFill>
              </a:rPr>
              <a:t>Р</a:t>
            </a:r>
            <a:endParaRPr lang="ru-RU" sz="1600" b="1" strike="sngStrike" dirty="0">
              <a:solidFill>
                <a:srgbClr val="713605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304478" y="4411880"/>
            <a:ext cx="233014" cy="232174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2" name="Овал 41"/>
          <p:cNvSpPr/>
          <p:nvPr/>
        </p:nvSpPr>
        <p:spPr>
          <a:xfrm>
            <a:off x="2519980" y="2911682"/>
            <a:ext cx="233014" cy="232174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5497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484" y="1490212"/>
            <a:ext cx="3232647" cy="34389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4624"/>
            <a:ext cx="875020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У Вас родился третий (последующий) ребенок! Меры социальной поддержки:</a:t>
            </a:r>
            <a:endParaRPr lang="ru-RU" sz="19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354192"/>
            <a:ext cx="60007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+mj-lt"/>
              </a:rPr>
              <a:t>Чтобы получить указанные меры социальной поддержки, необходимо обратиться в учреждение социального обслуживания по месту жительства или в МФЦ </a:t>
            </a:r>
            <a:r>
              <a:rPr lang="ru-RU" sz="900" b="1" dirty="0" smtClean="0">
                <a:solidFill>
                  <a:srgbClr val="C00000"/>
                </a:solidFill>
              </a:rPr>
              <a:t>(тел.</a:t>
            </a:r>
            <a:r>
              <a:rPr lang="en-US" sz="900" b="1" dirty="0" smtClean="0">
                <a:solidFill>
                  <a:srgbClr val="C00000"/>
                </a:solidFill>
              </a:rPr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горячей линии управления социальной защиты и семейной политики области – (4752) 78-62-00)</a:t>
            </a:r>
          </a:p>
          <a:p>
            <a:pPr algn="ctr"/>
            <a:endParaRPr lang="ru-RU" sz="9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14282" y="357166"/>
            <a:ext cx="5038256" cy="677847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Предоставляются органами социальной защиты: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715008" y="357166"/>
            <a:ext cx="3214709" cy="738320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Предоставляются иными учреждениями (организациями):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0109"/>
            <a:ext cx="553663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Единовременное пособие при  рождении ребенка – </a:t>
            </a:r>
            <a:r>
              <a:rPr lang="ru-RU" sz="1050" b="1" dirty="0" smtClean="0">
                <a:solidFill>
                  <a:srgbClr val="C00000"/>
                </a:solidFill>
              </a:rPr>
              <a:t>18 004,12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 </a:t>
            </a:r>
            <a:r>
              <a:rPr lang="ru-RU" sz="1050" u="sng" dirty="0" smtClean="0">
                <a:solidFill>
                  <a:srgbClr val="002060"/>
                </a:solidFill>
              </a:rPr>
              <a:t>неработающим </a:t>
            </a:r>
            <a:r>
              <a:rPr lang="ru-RU" sz="1050" dirty="0" smtClean="0">
                <a:solidFill>
                  <a:srgbClr val="002060"/>
                </a:solidFill>
              </a:rPr>
              <a:t>     –  </a:t>
            </a:r>
            <a:r>
              <a:rPr lang="ru-RU" sz="1050" b="1" dirty="0" smtClean="0">
                <a:solidFill>
                  <a:srgbClr val="C00000"/>
                </a:solidFill>
              </a:rPr>
              <a:t>6751,54 рубля</a:t>
            </a:r>
            <a:endParaRPr lang="ru-RU" sz="105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 Ежемесячная денежная выплата на третьего или последующего ребенка                                   </a:t>
            </a:r>
          </a:p>
          <a:p>
            <a:r>
              <a:rPr lang="ru-RU" sz="1050" dirty="0" smtClean="0">
                <a:solidFill>
                  <a:srgbClr val="002060"/>
                </a:solidFill>
              </a:rPr>
              <a:t>     (от  0 до 3 лет)  - </a:t>
            </a:r>
            <a:r>
              <a:rPr lang="ru-RU" sz="1050" b="1" dirty="0" smtClean="0">
                <a:solidFill>
                  <a:srgbClr val="C00000"/>
                </a:solidFill>
              </a:rPr>
              <a:t>9 063 рубля    </a:t>
            </a:r>
            <a:r>
              <a:rPr lang="ru-RU" sz="1400" b="1" strike="sngStrike" dirty="0" smtClean="0">
                <a:solidFill>
                  <a:srgbClr val="713605"/>
                </a:solidFill>
              </a:rPr>
              <a:t>Р</a:t>
            </a:r>
            <a:r>
              <a:rPr lang="ru-RU" sz="1400" b="1" dirty="0" smtClean="0">
                <a:solidFill>
                  <a:srgbClr val="C00000"/>
                </a:solidFill>
              </a:rPr>
              <a:t>    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3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Ежемесячное пособие на ребенка -  </a:t>
            </a:r>
            <a:r>
              <a:rPr lang="ru-RU" sz="1050" b="1" dirty="0" smtClean="0">
                <a:solidFill>
                  <a:srgbClr val="C00000"/>
                </a:solidFill>
              </a:rPr>
              <a:t>430 рублей</a:t>
            </a:r>
            <a:endParaRPr lang="ru-RU" sz="1050" dirty="0" smtClean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Ежемесячная выплата на детей от 3 до 7 лет – </a:t>
            </a:r>
            <a:r>
              <a:rPr lang="ru-RU" sz="1050" b="1" dirty="0" smtClean="0">
                <a:solidFill>
                  <a:srgbClr val="C00000"/>
                </a:solidFill>
              </a:rPr>
              <a:t>4745 рублей                                                                     </a:t>
            </a:r>
            <a:r>
              <a:rPr lang="ru-RU" sz="1050" dirty="0" smtClean="0">
                <a:solidFill>
                  <a:srgbClr val="C00000"/>
                </a:solidFill>
              </a:rPr>
              <a:t>(с 2020 года)  </a:t>
            </a:r>
            <a:r>
              <a:rPr lang="ru-RU" sz="1400" b="1" strike="sngStrike" dirty="0" smtClean="0">
                <a:solidFill>
                  <a:srgbClr val="713605"/>
                </a:solidFill>
              </a:rPr>
              <a:t>Р</a:t>
            </a:r>
            <a:r>
              <a:rPr lang="ru-RU" sz="1400" dirty="0" smtClean="0">
                <a:solidFill>
                  <a:srgbClr val="C00000"/>
                </a:solidFill>
              </a:rPr>
              <a:t>  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3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b="1" dirty="0" smtClean="0">
                <a:solidFill>
                  <a:srgbClr val="C00000"/>
                </a:solidFill>
              </a:rPr>
              <a:t>70%</a:t>
            </a:r>
            <a:r>
              <a:rPr lang="ru-RU" sz="1050" dirty="0" smtClean="0">
                <a:solidFill>
                  <a:srgbClr val="002060"/>
                </a:solidFill>
              </a:rPr>
              <a:t> скидка от платы, взимаемой с родителей за присмотр</a:t>
            </a:r>
          </a:p>
          <a:p>
            <a:pPr marL="171450" indent="-171450" algn="just"/>
            <a:r>
              <a:rPr lang="ru-RU" sz="1050" dirty="0" smtClean="0">
                <a:solidFill>
                  <a:srgbClr val="002060"/>
                </a:solidFill>
              </a:rPr>
              <a:t> и уход за детьми в ДОУ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Компенсация платы за присмотр и уход за детьми в </a:t>
            </a:r>
          </a:p>
          <a:p>
            <a:pPr marL="171450" indent="-171450" algn="just"/>
            <a:r>
              <a:rPr lang="ru-RU" sz="1050" dirty="0" smtClean="0">
                <a:solidFill>
                  <a:srgbClr val="002060"/>
                </a:solidFill>
              </a:rPr>
              <a:t>ДОУ –  </a:t>
            </a:r>
            <a:r>
              <a:rPr lang="ru-RU" sz="1050" b="1" dirty="0" smtClean="0">
                <a:solidFill>
                  <a:srgbClr val="C00000"/>
                </a:solidFill>
              </a:rPr>
              <a:t>7</a:t>
            </a:r>
            <a:r>
              <a:rPr lang="ru-RU" sz="1050" b="1" i="1" dirty="0" smtClean="0">
                <a:solidFill>
                  <a:srgbClr val="C00000"/>
                </a:solidFill>
              </a:rPr>
              <a:t>0%</a:t>
            </a:r>
            <a:r>
              <a:rPr lang="ru-RU" sz="1050" i="1" dirty="0" smtClean="0">
                <a:solidFill>
                  <a:srgbClr val="002060"/>
                </a:solidFill>
              </a:rPr>
              <a:t> от среднего размера платы по области (1410 рублей)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Бесплатное питание обучающихся из расчета </a:t>
            </a:r>
            <a:r>
              <a:rPr lang="ru-RU" sz="1050" b="1" dirty="0" smtClean="0">
                <a:solidFill>
                  <a:srgbClr val="C00000"/>
                </a:solidFill>
              </a:rPr>
              <a:t>40 рублей в день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Денежная выплата на школьную форму – </a:t>
            </a:r>
            <a:r>
              <a:rPr lang="ru-RU" sz="1050" b="1" dirty="0" smtClean="0">
                <a:solidFill>
                  <a:srgbClr val="002060"/>
                </a:solidFill>
              </a:rPr>
              <a:t>  </a:t>
            </a:r>
            <a:r>
              <a:rPr lang="ru-RU" sz="1050" b="1" dirty="0" smtClean="0">
                <a:solidFill>
                  <a:srgbClr val="C00000"/>
                </a:solidFill>
              </a:rPr>
              <a:t>7000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Возмещение расходов за обучение членов многодетной семьи – </a:t>
            </a:r>
            <a:r>
              <a:rPr lang="ru-RU" sz="1050" b="1" dirty="0" smtClean="0">
                <a:solidFill>
                  <a:srgbClr val="C00000"/>
                </a:solidFill>
              </a:rPr>
              <a:t>100%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Компенсация расходов за коммунальные услуги в размере </a:t>
            </a:r>
            <a:r>
              <a:rPr lang="ru-RU" sz="1050" b="1" dirty="0" smtClean="0">
                <a:solidFill>
                  <a:srgbClr val="C00000"/>
                </a:solidFill>
              </a:rPr>
              <a:t>30 %</a:t>
            </a:r>
          </a:p>
          <a:p>
            <a:pPr marL="171450" indent="-171450" algn="just"/>
            <a:r>
              <a:rPr lang="ru-RU" sz="1050" b="1" dirty="0" smtClean="0">
                <a:solidFill>
                  <a:srgbClr val="C00000"/>
                </a:solidFill>
              </a:rPr>
              <a:t>  </a:t>
            </a:r>
            <a:r>
              <a:rPr lang="ru-RU" sz="1050" dirty="0" smtClean="0">
                <a:solidFill>
                  <a:srgbClr val="002060"/>
                </a:solidFill>
              </a:rPr>
              <a:t>(за обращение с ТКО </a:t>
            </a:r>
            <a:r>
              <a:rPr lang="ru-RU" sz="1050" b="1" dirty="0" smtClean="0">
                <a:solidFill>
                  <a:srgbClr val="C00000"/>
                </a:solidFill>
              </a:rPr>
              <a:t>70 %  </a:t>
            </a:r>
            <a:r>
              <a:rPr lang="ru-RU" sz="1050" dirty="0" smtClean="0">
                <a:solidFill>
                  <a:srgbClr val="002060"/>
                </a:solidFill>
              </a:rPr>
              <a:t>суммы платы 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Денежная выплата на твердое топливо - </a:t>
            </a:r>
            <a:r>
              <a:rPr lang="ru-RU" sz="1050" b="1" dirty="0" smtClean="0">
                <a:solidFill>
                  <a:srgbClr val="C00000"/>
                </a:solidFill>
              </a:rPr>
              <a:t>11 300 рублей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Единовременная денежная выплата на приобретение КРС молочного </a:t>
            </a:r>
          </a:p>
          <a:p>
            <a:pPr marL="171450" indent="-171450"/>
            <a:r>
              <a:rPr lang="ru-RU" sz="1050" dirty="0" smtClean="0">
                <a:solidFill>
                  <a:srgbClr val="002060"/>
                </a:solidFill>
              </a:rPr>
              <a:t> направления (для семей, имеющих 5 и более детей) – </a:t>
            </a:r>
            <a:r>
              <a:rPr lang="ru-RU" sz="1050" b="1" dirty="0" smtClean="0">
                <a:solidFill>
                  <a:srgbClr val="002060"/>
                </a:solidFill>
              </a:rPr>
              <a:t>  </a:t>
            </a:r>
            <a:r>
              <a:rPr lang="ru-RU" sz="1050" b="1" dirty="0" smtClean="0">
                <a:solidFill>
                  <a:srgbClr val="C00000"/>
                </a:solidFill>
              </a:rPr>
              <a:t>69 160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Бесплатный проезд городским транспортом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Бесплатное посещение физкультурно-оздоровительных</a:t>
            </a:r>
          </a:p>
          <a:p>
            <a:pPr marL="171450" indent="-171450" algn="just"/>
            <a:r>
              <a:rPr lang="ru-RU" sz="1050" dirty="0" smtClean="0">
                <a:solidFill>
                  <a:srgbClr val="002060"/>
                </a:solidFill>
              </a:rPr>
              <a:t> комплексов, бассейнов</a:t>
            </a:r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6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715008" y="1108480"/>
            <a:ext cx="32921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</a:t>
            </a:r>
            <a:r>
              <a:rPr lang="ru-RU" sz="1050" u="sng" dirty="0" smtClean="0">
                <a:solidFill>
                  <a:srgbClr val="002060"/>
                </a:solidFill>
              </a:rPr>
              <a:t>работающим</a:t>
            </a:r>
            <a:r>
              <a:rPr lang="ru-RU" sz="1050" dirty="0" smtClean="0">
                <a:solidFill>
                  <a:srgbClr val="002060"/>
                </a:solidFill>
              </a:rPr>
              <a:t>  –  </a:t>
            </a:r>
            <a:r>
              <a:rPr lang="ru-RU" sz="1050" b="1" dirty="0" smtClean="0">
                <a:solidFill>
                  <a:srgbClr val="C00000"/>
                </a:solidFill>
              </a:rPr>
              <a:t>40%</a:t>
            </a:r>
            <a:r>
              <a:rPr lang="ru-RU" sz="1050" dirty="0" smtClean="0">
                <a:solidFill>
                  <a:srgbClr val="002060"/>
                </a:solidFill>
              </a:rPr>
              <a:t> от среднего заработка, на который начисляются страховые взносы на обязательное социальное страхование на случай временной нетрудоспособностью в связи с материнством </a:t>
            </a:r>
            <a:r>
              <a:rPr lang="ru-RU" sz="1050" i="1" dirty="0" smtClean="0">
                <a:solidFill>
                  <a:srgbClr val="002060"/>
                </a:solidFill>
              </a:rPr>
              <a:t>(обращаться к работодателю</a:t>
            </a:r>
            <a:r>
              <a:rPr lang="ru-RU" sz="1100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5074" y="2264974"/>
            <a:ext cx="2811960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320"/>
              </a:lnSpc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Обеспечение детей полноценным питанием  в возрасте  до 3 лет  </a:t>
            </a:r>
            <a:r>
              <a:rPr lang="ru-RU" sz="1050" i="1" dirty="0" smtClean="0">
                <a:solidFill>
                  <a:srgbClr val="002060"/>
                </a:solidFill>
              </a:rPr>
              <a:t>(обращаться в мед. учреждение)</a:t>
            </a:r>
          </a:p>
          <a:p>
            <a:pPr marL="171450" indent="-171450" algn="just">
              <a:lnSpc>
                <a:spcPts val="1320"/>
              </a:lnSpc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Бесплатное обеспечение детей в возрасте до 6 лет необходимыми лекарственными препаратами по рецептам </a:t>
            </a:r>
            <a:r>
              <a:rPr lang="ru-RU" sz="1050" i="1" dirty="0" smtClean="0">
                <a:solidFill>
                  <a:srgbClr val="002060"/>
                </a:solidFill>
              </a:rPr>
              <a:t>(обращаться в мед. учреждение)</a:t>
            </a:r>
            <a:endParaRPr lang="ru-RU" sz="1050" dirty="0" smtClean="0">
              <a:solidFill>
                <a:srgbClr val="002060"/>
              </a:solidFill>
            </a:endParaRPr>
          </a:p>
          <a:p>
            <a:pPr marL="171450" indent="-171450" algn="just">
              <a:lnSpc>
                <a:spcPts val="1320"/>
              </a:lnSpc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002060"/>
                </a:solidFill>
              </a:rPr>
              <a:t>Обеспечение бесплатным горячим питанием учеников с первого по четвёртый класс  </a:t>
            </a:r>
            <a:r>
              <a:rPr lang="ru-RU" sz="1050" dirty="0" smtClean="0">
                <a:solidFill>
                  <a:srgbClr val="C00000"/>
                </a:solidFill>
              </a:rPr>
              <a:t>(с 2020 года) </a:t>
            </a:r>
            <a:r>
              <a:rPr lang="ru-RU" sz="1050" i="1" dirty="0" smtClean="0">
                <a:solidFill>
                  <a:srgbClr val="002060"/>
                </a:solidFill>
              </a:rPr>
              <a:t>(обращаться в образовательную организацию)</a:t>
            </a:r>
            <a:endParaRPr lang="ru-RU" sz="1050" dirty="0" smtClean="0">
              <a:solidFill>
                <a:srgbClr val="C00000"/>
              </a:solidFill>
            </a:endParaRPr>
          </a:p>
          <a:p>
            <a:pPr marL="171450" indent="-171450" algn="just">
              <a:lnSpc>
                <a:spcPts val="1320"/>
              </a:lnSpc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</a:rPr>
              <a:t>Однократное предоставление земельного участка (обращаться в орган местного самоуправления по месту жительства)</a:t>
            </a:r>
          </a:p>
          <a:p>
            <a:pPr marL="171450" indent="-171450" algn="just">
              <a:lnSpc>
                <a:spcPts val="1320"/>
              </a:lnSpc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</a:rPr>
              <a:t>Предоставление ипотечного кредита (займа) по льготной процентной ставке </a:t>
            </a:r>
            <a:r>
              <a:rPr lang="ru-RU" sz="1050" b="1" dirty="0" smtClean="0">
                <a:solidFill>
                  <a:srgbClr val="C00000"/>
                </a:solidFill>
              </a:rPr>
              <a:t>6%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</a:rPr>
              <a:t> годовых  </a:t>
            </a:r>
            <a:r>
              <a:rPr lang="ru-RU" sz="1050" i="1" dirty="0" smtClean="0">
                <a:solidFill>
                  <a:schemeClr val="accent3">
                    <a:lumMod val="50000"/>
                  </a:schemeClr>
                </a:solidFill>
              </a:rPr>
              <a:t>(обращаться в кредитную организацию)</a:t>
            </a:r>
          </a:p>
          <a:p>
            <a:pPr marL="171450" indent="-171450" algn="just">
              <a:lnSpc>
                <a:spcPts val="1320"/>
              </a:lnSpc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375B2F"/>
                </a:solidFill>
              </a:rPr>
              <a:t>Погашение обязательств по ипотечным жилищным кредитам в размере </a:t>
            </a:r>
            <a:r>
              <a:rPr lang="ru-RU" sz="1050" b="1" dirty="0" smtClean="0">
                <a:solidFill>
                  <a:srgbClr val="C00000"/>
                </a:solidFill>
              </a:rPr>
              <a:t>не</a:t>
            </a:r>
            <a:r>
              <a:rPr lang="ru-RU" sz="1050" dirty="0" smtClean="0">
                <a:solidFill>
                  <a:srgbClr val="002060"/>
                </a:solidFill>
              </a:rPr>
              <a:t> </a:t>
            </a:r>
            <a:r>
              <a:rPr lang="ru-RU" sz="1050" b="1" dirty="0" smtClean="0">
                <a:solidFill>
                  <a:srgbClr val="C00000"/>
                </a:solidFill>
              </a:rPr>
              <a:t>более    450 тыс. рублей </a:t>
            </a:r>
            <a:r>
              <a:rPr lang="ru-RU" sz="1050" i="1" dirty="0" smtClean="0">
                <a:solidFill>
                  <a:srgbClr val="375B2F"/>
                </a:solidFill>
              </a:rPr>
              <a:t>(обращаться в кредитную  организацию или   АО  «Агентство ипотечного жилищного  кредитования»)</a:t>
            </a:r>
            <a:endParaRPr lang="ru-RU" sz="1050" dirty="0" smtClean="0">
              <a:solidFill>
                <a:srgbClr val="375B2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210" y="4931628"/>
            <a:ext cx="57039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375B2F"/>
                </a:solidFill>
              </a:rPr>
              <a:t>Областной материнский (семейный) капитал – </a:t>
            </a:r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050" b="1" dirty="0" smtClean="0">
                <a:solidFill>
                  <a:srgbClr val="C00000"/>
                </a:solidFill>
              </a:rPr>
              <a:t>100 000 рублей</a:t>
            </a:r>
            <a:endParaRPr lang="ru-RU" sz="1050" b="1" dirty="0" smtClean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375B2F"/>
                </a:solidFill>
              </a:rPr>
              <a:t>Субсидирование процентной ставки по кредиту полученному  на строительство                 жилья – </a:t>
            </a:r>
            <a:r>
              <a:rPr lang="ru-RU" sz="1050" b="1" dirty="0" smtClean="0">
                <a:solidFill>
                  <a:srgbClr val="C00000"/>
                </a:solidFill>
              </a:rPr>
              <a:t>100 %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050" dirty="0" smtClean="0">
                <a:solidFill>
                  <a:srgbClr val="375B2F"/>
                </a:solidFill>
              </a:rPr>
              <a:t>Единовременная денежная выплата на приобретение или строительство жилого помещения при рождении одновременно трех и более детей или при повторном рождении в трехлетнем периоде двух двоен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9631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57998" y="60784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 </a:t>
            </a:r>
            <a:r>
              <a:rPr lang="ru-RU" sz="1400" b="1" strike="sngStrike" dirty="0" smtClean="0">
                <a:solidFill>
                  <a:srgbClr val="713605"/>
                </a:solidFill>
              </a:rPr>
              <a:t>Р</a:t>
            </a:r>
            <a:r>
              <a:rPr lang="ru-RU" sz="1100" b="1" dirty="0" smtClean="0">
                <a:solidFill>
                  <a:srgbClr val="C00000"/>
                </a:solidFill>
              </a:rPr>
              <a:t>   - </a:t>
            </a:r>
            <a:r>
              <a:rPr lang="ru-RU" sz="900" b="1" dirty="0" smtClean="0">
                <a:solidFill>
                  <a:srgbClr val="C00000"/>
                </a:solidFill>
              </a:rPr>
              <a:t>мера предоставляется в зависимости от дохода семьи</a:t>
            </a:r>
            <a:endParaRPr lang="ru-RU" sz="900" b="1" dirty="0">
              <a:solidFill>
                <a:srgbClr val="C0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911300" y="1677554"/>
            <a:ext cx="230400" cy="229744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9" name="Овал 28"/>
          <p:cNvSpPr/>
          <p:nvPr/>
        </p:nvSpPr>
        <p:spPr>
          <a:xfrm>
            <a:off x="971792" y="2249058"/>
            <a:ext cx="230400" cy="230400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1" name="Овал 30"/>
          <p:cNvSpPr/>
          <p:nvPr/>
        </p:nvSpPr>
        <p:spPr>
          <a:xfrm>
            <a:off x="500034" y="6106710"/>
            <a:ext cx="233014" cy="232174"/>
          </a:xfrm>
          <a:prstGeom prst="ellipse">
            <a:avLst/>
          </a:prstGeom>
          <a:noFill/>
          <a:ln>
            <a:solidFill>
              <a:srgbClr val="475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417951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trike="sngStrike" dirty="0" smtClean="0">
                <a:solidFill>
                  <a:srgbClr val="713605"/>
                </a:solidFill>
              </a:rPr>
              <a:t>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998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1051</Words>
  <Application>Microsoft Office PowerPoint</Application>
  <PresentationFormat>Экран (4:3)</PresentationFormat>
  <Paragraphs>118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utsr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kulaev</dc:creator>
  <cp:lastModifiedBy>papihina</cp:lastModifiedBy>
  <cp:revision>215</cp:revision>
  <cp:lastPrinted>2020-03-17T14:44:40Z</cp:lastPrinted>
  <dcterms:created xsi:type="dcterms:W3CDTF">2020-01-22T16:12:04Z</dcterms:created>
  <dcterms:modified xsi:type="dcterms:W3CDTF">2020-04-29T08:38:01Z</dcterms:modified>
</cp:coreProperties>
</file>